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  <Override PartName="/ppt/media/image17.jpeg" ContentType="image/jpeg"/>
  <Override PartName="/ppt/media/image18.jpeg" ContentType="image/jpeg"/>
  <Override PartName="/ppt/media/image19.jpeg" ContentType="image/jpeg"/>
  <Override PartName="/ppt/media/image20.jpeg" ContentType="image/jpeg"/>
  <Override PartName="/ppt/media/image21.jpeg" ContentType="image/jpeg"/>
  <Override PartName="/ppt/media/image22.jpeg" ContentType="image/jpeg"/>
  <Override PartName="/ppt/media/image23.jpeg" ContentType="image/jpeg"/>
  <Override PartName="/ppt/media/image24.jpeg" ContentType="image/jpeg"/>
  <Override PartName="/ppt/media/image25.jpeg" ContentType="image/jpeg"/>
  <Override PartName="/ppt/media/image26.jpeg" ContentType="image/jpeg"/>
  <Override PartName="/ppt/media/image27.jpeg" ContentType="image/jpeg"/>
  <Override PartName="/ppt/media/image28.jpeg" ContentType="image/jpeg"/>
  <Override PartName="/ppt/media/image29.jpeg" ContentType="image/jpeg"/>
  <Override PartName="/ppt/media/image30.jpeg" ContentType="image/jpeg"/>
  <Override PartName="/ppt/media/image31.jpeg" ContentType="image/jpeg"/>
  <Override PartName="/ppt/media/image32.jpeg" ContentType="image/jpeg"/>
  <Override PartName="/ppt/media/image33.jpeg" ContentType="image/jpeg"/>
  <Override PartName="/ppt/media/image34.jpeg" ContentType="image/jpeg"/>
  <Override PartName="/ppt/media/image35.jpeg" ContentType="image/jpeg"/>
  <Override PartName="/ppt/media/image36.jpeg" ContentType="image/jpeg"/>
  <Override PartName="/ppt/media/image37.jpeg" ContentType="image/jpeg"/>
  <Override PartName="/ppt/media/image38.jpeg" ContentType="image/jpeg"/>
  <Override PartName="/ppt/media/image39.jpeg" ContentType="image/jpeg"/>
  <Override PartName="/ppt/media/image40.jpeg" ContentType="image/jpeg"/>
  <Override PartName="/ppt/media/image41.jpeg" ContentType="image/jpeg"/>
  <Override PartName="/ppt/media/image42.jpeg" ContentType="image/jpeg"/>
  <Override PartName="/ppt/media/image43.jpeg" ContentType="image/jpeg"/>
  <Override PartName="/ppt/media/image44.jpeg" ContentType="image/jpeg"/>
  <Override PartName="/ppt/media/image45.jpeg" ContentType="image/jpeg"/>
  <Override PartName="/ppt/media/image46.jpeg" ContentType="image/jpeg"/>
  <Override PartName="/ppt/media/image47.jpeg" ContentType="image/jpeg"/>
  <Override PartName="/ppt/media/image48.jpeg" ContentType="image/jpeg"/>
  <Override PartName="/ppt/media/image49.jpeg" ContentType="image/jpeg"/>
  <Override PartName="/ppt/media/image50.jpeg" ContentType="image/jpeg"/>
  <Override PartName="/ppt/media/image51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381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381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536773"/>
              </a:solidFill>
              <a:prstDash val="solid"/>
              <a:miter lim="400000"/>
            </a:ln>
          </a:top>
          <a:bottom>
            <a:ln w="12700" cap="flat">
              <a:solidFill>
                <a:srgbClr val="536773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381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36773"/>
              </a:solidFill>
              <a:prstDash val="solid"/>
              <a:miter lim="400000"/>
            </a:ln>
          </a:left>
          <a:right>
            <a:ln w="12700" cap="flat">
              <a:solidFill>
                <a:srgbClr val="536773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536773"/>
              </a:solidFill>
              <a:prstDash val="solid"/>
              <a:miter lim="400000"/>
            </a:ln>
          </a:insideH>
          <a:insideV>
            <a:ln w="12700" cap="flat">
              <a:solidFill>
                <a:srgbClr val="536773"/>
              </a:solidFill>
              <a:prstDash val="solid"/>
              <a:miter lim="400000"/>
            </a:ln>
          </a:insideV>
        </a:tcBdr>
        <a:fill>
          <a:solidFill>
            <a:schemeClr val="accent1">
              <a:lumOff val="16847"/>
            </a:schemeClr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838383"/>
              </a:solidFill>
              <a:prstDash val="solid"/>
              <a:miter lim="400000"/>
            </a:ln>
          </a:left>
          <a:right>
            <a:ln w="12700" cap="flat">
              <a:solidFill>
                <a:srgbClr val="838383"/>
              </a:solidFill>
              <a:prstDash val="solid"/>
              <a:miter lim="400000"/>
            </a:ln>
          </a:right>
          <a:top>
            <a:ln w="12700" cap="flat">
              <a:solidFill>
                <a:srgbClr val="838383"/>
              </a:solidFill>
              <a:prstDash val="solid"/>
              <a:miter lim="400000"/>
            </a:ln>
          </a:top>
          <a:bottom>
            <a:ln w="12700" cap="flat">
              <a:solidFill>
                <a:srgbClr val="838383"/>
              </a:solidFill>
              <a:prstDash val="solid"/>
              <a:miter lim="400000"/>
            </a:ln>
          </a:bottom>
          <a:insideH>
            <a:ln w="12700" cap="flat">
              <a:solidFill>
                <a:srgbClr val="838383"/>
              </a:solidFill>
              <a:prstDash val="solid"/>
              <a:miter lim="400000"/>
            </a:ln>
          </a:insideH>
          <a:insideV>
            <a:ln w="12700" cap="flat">
              <a:solidFill>
                <a:srgbClr val="838383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808080"/>
              </a:solidFill>
              <a:prstDash val="solid"/>
              <a:miter lim="400000"/>
            </a:ln>
          </a:right>
          <a:top>
            <a:ln w="12700" cap="flat">
              <a:solidFill>
                <a:srgbClr val="808080"/>
              </a:solidFill>
              <a:prstDash val="solid"/>
              <a:miter lim="400000"/>
            </a:ln>
          </a:top>
          <a:bottom>
            <a:ln w="12700" cap="flat">
              <a:solidFill>
                <a:srgbClr val="808080"/>
              </a:solidFill>
              <a:prstDash val="solid"/>
              <a:miter lim="400000"/>
            </a:ln>
          </a:bottom>
          <a:insideH>
            <a:ln w="12700" cap="flat">
              <a:solidFill>
                <a:srgbClr val="808080"/>
              </a:solidFill>
              <a:prstDash val="solid"/>
              <a:miter lim="400000"/>
            </a:ln>
          </a:insideH>
          <a:insideV>
            <a:ln w="12700" cap="flat">
              <a:solidFill>
                <a:srgbClr val="808080"/>
              </a:solidFill>
              <a:prstDash val="solid"/>
              <a:miter lim="400000"/>
            </a:ln>
          </a:insideV>
        </a:tcBdr>
        <a:fill>
          <a:solidFill>
            <a:srgbClr val="88FA4F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38100" cap="flat">
              <a:solidFill>
                <a:schemeClr val="accent3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4D4D4D"/>
              </a:solidFill>
              <a:prstDash val="solid"/>
              <a:miter lim="400000"/>
            </a:ln>
          </a:left>
          <a:right>
            <a:ln w="12700" cap="flat">
              <a:solidFill>
                <a:srgbClr val="4D4D4D"/>
              </a:solidFill>
              <a:prstDash val="solid"/>
              <a:miter lim="400000"/>
            </a:ln>
          </a:right>
          <a:top>
            <a:ln w="12700" cap="flat">
              <a:solidFill>
                <a:srgbClr val="4D4D4D"/>
              </a:solidFill>
              <a:prstDash val="solid"/>
              <a:miter lim="400000"/>
            </a:ln>
          </a:top>
          <a:bottom>
            <a:ln w="12700" cap="flat">
              <a:solidFill>
                <a:srgbClr val="4D4D4D"/>
              </a:solidFill>
              <a:prstDash val="solid"/>
              <a:miter lim="400000"/>
            </a:ln>
          </a:bottom>
          <a:insideH>
            <a:ln w="12700" cap="flat">
              <a:solidFill>
                <a:srgbClr val="4D4D4D"/>
              </a:solidFill>
              <a:prstDash val="solid"/>
              <a:miter lim="400000"/>
            </a:ln>
          </a:insideH>
          <a:insideV>
            <a:ln w="12700" cap="flat">
              <a:solidFill>
                <a:srgbClr val="4D4D4D"/>
              </a:solidFill>
              <a:prstDash val="solid"/>
              <a:miter lim="400000"/>
            </a:ln>
          </a:insideV>
        </a:tcBdr>
        <a:fill>
          <a:solidFill>
            <a:srgbClr val="60D937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chemeClr val="accent4">
              <a:hueOff val="348544"/>
              <a:lumOff val="7139"/>
            </a:scheme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8BB00"/>
          </a:solidFill>
        </a:fill>
      </a:tcStyle>
    </a:firstCol>
    <a:la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38100" cap="flat">
              <a:solidFill>
                <a:srgbClr val="F8BA00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AF7E9"/>
          </a:solidFill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5B5A5A"/>
              </a:solidFill>
              <a:prstDash val="solid"/>
              <a:miter lim="400000"/>
            </a:ln>
          </a:left>
          <a:right>
            <a:ln w="12700" cap="flat">
              <a:solidFill>
                <a:srgbClr val="5B5A5A"/>
              </a:solidFill>
              <a:prstDash val="solid"/>
              <a:miter lim="400000"/>
            </a:ln>
          </a:right>
          <a:top>
            <a:ln w="12700" cap="flat">
              <a:solidFill>
                <a:srgbClr val="5B5A5A"/>
              </a:solidFill>
              <a:prstDash val="solid"/>
              <a:miter lim="400000"/>
            </a:ln>
          </a:top>
          <a:bottom>
            <a:ln w="12700" cap="flat">
              <a:solidFill>
                <a:srgbClr val="5B5A5A"/>
              </a:solidFill>
              <a:prstDash val="solid"/>
              <a:miter lim="400000"/>
            </a:ln>
          </a:bottom>
          <a:insideH>
            <a:ln w="12700" cap="flat">
              <a:solidFill>
                <a:srgbClr val="5B5A5A"/>
              </a:solidFill>
              <a:prstDash val="solid"/>
              <a:miter lim="400000"/>
            </a:ln>
          </a:insideH>
          <a:insideV>
            <a:ln w="12700" cap="flat">
              <a:solidFill>
                <a:srgbClr val="5B5A5A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464646"/>
              </a:solidFill>
              <a:prstDash val="solid"/>
              <a:miter lim="400000"/>
            </a:ln>
          </a:left>
          <a:right>
            <a:ln w="12700" cap="flat">
              <a:solidFill>
                <a:srgbClr val="464646"/>
              </a:solidFill>
              <a:prstDash val="solid"/>
              <a:miter lim="400000"/>
            </a:ln>
          </a:right>
          <a:top>
            <a:ln w="12700" cap="flat">
              <a:solidFill>
                <a:srgbClr val="464646"/>
              </a:solidFill>
              <a:prstDash val="solid"/>
              <a:miter lim="400000"/>
            </a:ln>
          </a:top>
          <a:bottom>
            <a:ln w="12700" cap="flat">
              <a:solidFill>
                <a:srgbClr val="464646"/>
              </a:solidFill>
              <a:prstDash val="solid"/>
              <a:miter lim="400000"/>
            </a:ln>
          </a:bottom>
          <a:insideH>
            <a:ln w="12700" cap="flat">
              <a:solidFill>
                <a:srgbClr val="464646"/>
              </a:solidFill>
              <a:prstDash val="solid"/>
              <a:miter lim="400000"/>
            </a:ln>
          </a:insideH>
          <a:insideV>
            <a:ln w="12700" cap="flat">
              <a:solidFill>
                <a:srgbClr val="464646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D5D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C3C3C3"/>
              </a:solidFill>
              <a:prstDash val="solid"/>
              <a:miter lim="400000"/>
            </a:ln>
          </a:top>
          <a:bottom>
            <a:ln w="12700" cap="flat">
              <a:solidFill>
                <a:srgbClr val="C3C3C3"/>
              </a:solidFill>
              <a:prstDash val="solid"/>
              <a:miter lim="400000"/>
            </a:ln>
          </a:bottom>
          <a:insideH>
            <a:ln w="12700" cap="flat">
              <a:solidFill>
                <a:srgbClr val="C3C3C3"/>
              </a:solidFill>
              <a:prstDash val="solid"/>
              <a:miter lim="400000"/>
            </a:ln>
          </a:insideH>
          <a:insideV>
            <a:ln w="12700" cap="flat">
              <a:solidFill>
                <a:srgbClr val="C3C3C3"/>
              </a:solidFill>
              <a:prstDash val="solid"/>
              <a:miter lim="400000"/>
            </a:ln>
          </a:insideV>
        </a:tcBdr>
        <a:fill>
          <a:solidFill>
            <a:srgbClr val="CB2A7B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E5E5E"/>
              </a:solidFill>
              <a:prstDash val="solid"/>
              <a:miter lim="400000"/>
            </a:ln>
          </a:left>
          <a:right>
            <a:ln w="12700" cap="flat">
              <a:solidFill>
                <a:srgbClr val="5E5E5E"/>
              </a:solidFill>
              <a:prstDash val="solid"/>
              <a:miter lim="400000"/>
            </a:ln>
          </a:right>
          <a:top>
            <a:ln w="38100" cap="flat">
              <a:solidFill>
                <a:srgbClr val="CB297B"/>
              </a:solidFill>
              <a:prstDash val="solid"/>
              <a:miter lim="400000"/>
            </a:ln>
          </a:top>
          <a:bottom>
            <a:ln w="12700" cap="flat">
              <a:solidFill>
                <a:srgbClr val="5E5E5E"/>
              </a:solidFill>
              <a:prstDash val="solid"/>
              <a:miter lim="400000"/>
            </a:ln>
          </a:bottom>
          <a:insideH>
            <a:ln w="12700" cap="flat">
              <a:solidFill>
                <a:srgbClr val="5E5E5E"/>
              </a:solidFill>
              <a:prstDash val="solid"/>
              <a:miter lim="400000"/>
            </a:ln>
          </a:insideH>
          <a:insideV>
            <a:ln w="12700" cap="flat">
              <a:solidFill>
                <a:srgbClr val="5E5E5E"/>
              </a:solidFill>
              <a:prstDash val="solid"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5E5E5E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991A5F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6C6C6C"/>
              </a:solidFill>
              <a:prstDash val="solid"/>
              <a:miter lim="400000"/>
            </a:ln>
          </a:left>
          <a:right>
            <a:ln w="254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6C6C6C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6C6C6C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D6DCE0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/>
          <p:nvPr>
            <p:ph type="body" sz="quarter" idx="13" hasCustomPrompt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12" name="演示文稿标题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13" name="正文级别 1…"/>
          <p:cNvSpPr txBox="1"/>
          <p:nvPr>
            <p:ph type="body" sz="quarter" idx="1" hasCustomPrompt="1"/>
          </p:nvPr>
        </p:nvSpPr>
        <p:spPr>
          <a:xfrm>
            <a:off x="1201342" y="7223190"/>
            <a:ext cx="21971001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清单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正文级别 1…"/>
          <p:cNvSpPr txBox="1"/>
          <p:nvPr>
            <p:ph type="body" idx="1" hasCustomPrompt="1"/>
          </p:nvPr>
        </p:nvSpPr>
        <p:spPr>
          <a:xfrm>
            <a:off x="1206500" y="1075927"/>
            <a:ext cx="21971000" cy="7241584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7" name="事实信息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事实信息</a:t>
            </a:r>
          </a:p>
        </p:txBody>
      </p:sp>
      <p:sp>
        <p:nvSpPr>
          <p:cNvPr id="108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/>
          <p:nvPr>
            <p:ph type="body" sz="quarter" idx="13" hasCustomPrompt="1"/>
          </p:nvPr>
        </p:nvSpPr>
        <p:spPr>
          <a:xfrm>
            <a:off x="2430025" y="10675453"/>
            <a:ext cx="202000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属性</a:t>
            </a:r>
          </a:p>
        </p:txBody>
      </p:sp>
      <p:sp>
        <p:nvSpPr>
          <p:cNvPr id="116" name="正文级别 1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“著名引文”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图像"/>
          <p:cNvSpPr/>
          <p:nvPr>
            <p:ph type="pic" sz="quarter" idx="13"/>
          </p:nvPr>
        </p:nvSpPr>
        <p:spPr>
          <a:xfrm>
            <a:off x="15760700" y="1016000"/>
            <a:ext cx="7439099" cy="5949678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图像"/>
          <p:cNvSpPr/>
          <p:nvPr>
            <p:ph type="pic" sz="half" idx="14"/>
          </p:nvPr>
        </p:nvSpPr>
        <p:spPr>
          <a:xfrm>
            <a:off x="13500100" y="3978275"/>
            <a:ext cx="10439400" cy="1215018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图像"/>
          <p:cNvSpPr/>
          <p:nvPr>
            <p:ph type="pic" idx="15"/>
          </p:nvPr>
        </p:nvSpPr>
        <p:spPr>
          <a:xfrm>
            <a:off x="-139700" y="495300"/>
            <a:ext cx="16611600" cy="124587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/>
          <p:nvPr>
            <p:ph type="pic" idx="13"/>
          </p:nvPr>
        </p:nvSpPr>
        <p:spPr>
          <a:xfrm>
            <a:off x="-1333500" y="-5524500"/>
            <a:ext cx="27051000" cy="21640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666699290_02_crop_3159x1892.jpg"/>
          <p:cNvSpPr/>
          <p:nvPr>
            <p:ph type="pic" idx="13"/>
          </p:nvPr>
        </p:nvSpPr>
        <p:spPr>
          <a:xfrm>
            <a:off x="-1155700" y="-1295400"/>
            <a:ext cx="26746200" cy="1601893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演示文稿标题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演示文稿标题</a:t>
            </a:r>
          </a:p>
        </p:txBody>
      </p:sp>
      <p:sp>
        <p:nvSpPr>
          <p:cNvPr id="23" name="作者和日期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b="1" sz="3060"/>
            </a:lvl1pPr>
          </a:lstStyle>
          <a:p>
            <a:pPr/>
            <a:r>
              <a:t>作者和日期</a:t>
            </a:r>
          </a:p>
        </p:txBody>
      </p:sp>
      <p:sp>
        <p:nvSpPr>
          <p:cNvPr id="24" name="正文级别 1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16952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演示文稿副标题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910457886_1434x1669.jpg"/>
          <p:cNvSpPr/>
          <p:nvPr>
            <p:ph type="pic" idx="13"/>
          </p:nvPr>
        </p:nvSpPr>
        <p:spPr>
          <a:xfrm>
            <a:off x="10972800" y="-203200"/>
            <a:ext cx="12144837" cy="14135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3" name="幻灯片标题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幻灯片标题</a:t>
            </a:r>
          </a:p>
        </p:txBody>
      </p:sp>
      <p:sp>
        <p:nvSpPr>
          <p:cNvPr id="34" name="正文级别 1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5424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幻灯片副标题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5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43" name="幻灯片副标题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44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副标题"/>
          <p:cNvSpPr txBox="1"/>
          <p:nvPr>
            <p:ph type="body" sz="quarter" idx="13" hasCustomPrompt="1"/>
          </p:nvPr>
        </p:nvSpPr>
        <p:spPr>
          <a:xfrm>
            <a:off x="1206500" y="2372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61" name="正文级别 1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630"/>
          </a:xfrm>
          <a:prstGeom prst="rect">
            <a:avLst/>
          </a:prstGeom>
        </p:spPr>
        <p:txBody>
          <a:bodyPr/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2" name="660384004_1290x1720.jpg"/>
          <p:cNvSpPr/>
          <p:nvPr>
            <p:ph type="pic" idx="14"/>
          </p:nvPr>
        </p:nvSpPr>
        <p:spPr>
          <a:xfrm>
            <a:off x="12192000" y="-407266"/>
            <a:ext cx="10916874" cy="1455583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3" name="幻灯片标题"/>
          <p:cNvSpPr txBox="1"/>
          <p:nvPr>
            <p:ph type="title" hasCustomPrompt="1"/>
          </p:nvPr>
        </p:nvSpPr>
        <p:spPr>
          <a:xfrm>
            <a:off x="1206500" y="1079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64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章节标题</a:t>
            </a:r>
          </a:p>
        </p:txBody>
      </p:sp>
      <p:sp>
        <p:nvSpPr>
          <p:cNvPr id="72" name="幻灯片编号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幻灯片标题</a:t>
            </a:r>
          </a:p>
        </p:txBody>
      </p:sp>
      <p:sp>
        <p:nvSpPr>
          <p:cNvPr id="80" name="幻灯片副标题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幻灯片副标题</a:t>
            </a:r>
          </a:p>
        </p:txBody>
      </p:sp>
      <p:sp>
        <p:nvSpPr>
          <p:cNvPr id="8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/>
          <p:nvPr>
            <p:ph type="title" hasCustomPrompt="1"/>
          </p:nvPr>
        </p:nvSpPr>
        <p:spPr>
          <a:xfrm>
            <a:off x="1206500" y="1079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议程标题</a:t>
            </a:r>
          </a:p>
        </p:txBody>
      </p:sp>
      <p:sp>
        <p:nvSpPr>
          <p:cNvPr id="89" name="议程副标题"/>
          <p:cNvSpPr txBox="1"/>
          <p:nvPr>
            <p:ph type="body" sz="quarter" idx="13" hasCustomPrompt="1"/>
          </p:nvPr>
        </p:nvSpPr>
        <p:spPr>
          <a:xfrm>
            <a:off x="1206500" y="2372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b="1" sz="4840"/>
            </a:lvl1pPr>
          </a:lstStyle>
          <a:p>
            <a:pPr/>
            <a:r>
              <a:t>议程副标题</a:t>
            </a:r>
          </a:p>
        </p:txBody>
      </p:sp>
      <p:sp>
        <p:nvSpPr>
          <p:cNvPr id="90" name="正文级别 1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议程主题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幻灯片编号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标题"/>
          <p:cNvSpPr txBox="1"/>
          <p:nvPr>
            <p:ph type="title" hasCustomPrompt="1"/>
          </p:nvPr>
        </p:nvSpPr>
        <p:spPr>
          <a:xfrm>
            <a:off x="1206500" y="1079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幻灯片标题</a:t>
            </a:r>
          </a:p>
        </p:txBody>
      </p:sp>
      <p:sp>
        <p:nvSpPr>
          <p:cNvPr id="3" name="正文级别 1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幻灯片项目符号文本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幻灯片编号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000000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eg"/><Relationship Id="rId3" Type="http://schemas.openxmlformats.org/officeDocument/2006/relationships/image" Target="../media/image18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9.jpeg"/><Relationship Id="rId3" Type="http://schemas.openxmlformats.org/officeDocument/2006/relationships/image" Target="../media/image20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1.jpeg"/><Relationship Id="rId3" Type="http://schemas.openxmlformats.org/officeDocument/2006/relationships/image" Target="../media/image22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jpeg"/><Relationship Id="rId3" Type="http://schemas.openxmlformats.org/officeDocument/2006/relationships/image" Target="../media/image25.jpe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jpeg"/><Relationship Id="rId3" Type="http://schemas.openxmlformats.org/officeDocument/2006/relationships/image" Target="../media/image27.jpeg"/><Relationship Id="rId4" Type="http://schemas.openxmlformats.org/officeDocument/2006/relationships/image" Target="../media/image25.jpeg"/><Relationship Id="rId5" Type="http://schemas.openxmlformats.org/officeDocument/2006/relationships/image" Target="../media/image28.jpe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29.jpeg"/><Relationship Id="rId3" Type="http://schemas.openxmlformats.org/officeDocument/2006/relationships/image" Target="../media/image30.jpeg"/><Relationship Id="rId4" Type="http://schemas.openxmlformats.org/officeDocument/2006/relationships/image" Target="../media/image31.jpeg"/><Relationship Id="rId5" Type="http://schemas.openxmlformats.org/officeDocument/2006/relationships/image" Target="../media/image32.jpeg"/><Relationship Id="rId6" Type="http://schemas.openxmlformats.org/officeDocument/2006/relationships/image" Target="../media/image25.jpeg"/><Relationship Id="rId7" Type="http://schemas.openxmlformats.org/officeDocument/2006/relationships/image" Target="../media/image33.jpeg"/><Relationship Id="rId8" Type="http://schemas.openxmlformats.org/officeDocument/2006/relationships/image" Target="../media/image34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5.jpeg"/><Relationship Id="rId3" Type="http://schemas.openxmlformats.org/officeDocument/2006/relationships/image" Target="../media/image36.jpe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7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jpeg"/><Relationship Id="rId3" Type="http://schemas.openxmlformats.org/officeDocument/2006/relationships/image" Target="../media/image2.jpeg"/><Relationship Id="rId4" Type="http://schemas.openxmlformats.org/officeDocument/2006/relationships/image" Target="../media/image3.jpe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8.jpeg"/><Relationship Id="rId3" Type="http://schemas.openxmlformats.org/officeDocument/2006/relationships/image" Target="../media/image39.jpeg"/><Relationship Id="rId4" Type="http://schemas.openxmlformats.org/officeDocument/2006/relationships/image" Target="../media/image40.jpe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1.jpeg"/><Relationship Id="rId3" Type="http://schemas.openxmlformats.org/officeDocument/2006/relationships/image" Target="../media/image13.jpeg"/><Relationship Id="rId4" Type="http://schemas.openxmlformats.org/officeDocument/2006/relationships/image" Target="../media/image42.jpe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jpeg"/><Relationship Id="rId3" Type="http://schemas.openxmlformats.org/officeDocument/2006/relationships/image" Target="../media/image44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5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6.jpeg"/><Relationship Id="rId3" Type="http://schemas.openxmlformats.org/officeDocument/2006/relationships/image" Target="../media/image47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8.jpeg"/><Relationship Id="rId3" Type="http://schemas.openxmlformats.org/officeDocument/2006/relationships/image" Target="../media/image49.jpe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0.jpeg"/><Relationship Id="rId3" Type="http://schemas.openxmlformats.org/officeDocument/2006/relationships/image" Target="../media/image51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jpeg"/><Relationship Id="rId3" Type="http://schemas.openxmlformats.org/officeDocument/2006/relationships/image" Target="../media/image6.jpeg"/><Relationship Id="rId4" Type="http://schemas.openxmlformats.org/officeDocument/2006/relationships/image" Target="../media/image7.jpe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9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jpeg"/><Relationship Id="rId3" Type="http://schemas.openxmlformats.org/officeDocument/2006/relationships/image" Target="../media/image11.jpe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2.jpeg"/><Relationship Id="rId3" Type="http://schemas.openxmlformats.org/officeDocument/2006/relationships/image" Target="../media/image13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4.jpeg"/><Relationship Id="rId3" Type="http://schemas.openxmlformats.org/officeDocument/2006/relationships/image" Target="../media/image1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20210319 3D 喻月涵"/>
          <p:cNvSpPr txBox="1"/>
          <p:nvPr>
            <p:ph type="body" idx="13"/>
          </p:nvPr>
        </p:nvSpPr>
        <p:spPr>
          <a:xfrm>
            <a:off x="1206499" y="11547819"/>
            <a:ext cx="21971002" cy="63697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20210319 3D 喻月涵</a:t>
            </a:r>
          </a:p>
        </p:txBody>
      </p:sp>
      <p:sp>
        <p:nvSpPr>
          <p:cNvPr id="152" name="3D 分割的进展与应用"/>
          <p:cNvSpPr txBox="1"/>
          <p:nvPr>
            <p:ph type="ctrTitle"/>
          </p:nvPr>
        </p:nvSpPr>
        <p:spPr>
          <a:xfrm>
            <a:off x="983609" y="2218369"/>
            <a:ext cx="16801036" cy="4648201"/>
          </a:xfrm>
          <a:prstGeom prst="rect">
            <a:avLst/>
          </a:prstGeom>
        </p:spPr>
        <p:txBody>
          <a:bodyPr/>
          <a:lstStyle/>
          <a:p>
            <a:pPr lvl="1">
              <a:defRPr spc="-232" sz="11600"/>
            </a:pPr>
            <a:r>
              <a:t>3D 分割的进展与应用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稀疏卷积的实现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稀疏卷积的实现</a:t>
            </a:r>
          </a:p>
        </p:txBody>
      </p:sp>
      <p:sp>
        <p:nvSpPr>
          <p:cNvPr id="196" name="SparseConvNet…"/>
          <p:cNvSpPr txBox="1"/>
          <p:nvPr>
            <p:ph type="body" idx="1"/>
          </p:nvPr>
        </p:nvSpPr>
        <p:spPr>
          <a:xfrm>
            <a:off x="1206500" y="3952967"/>
            <a:ext cx="21971000" cy="8256012"/>
          </a:xfrm>
          <a:prstGeom prst="rect">
            <a:avLst/>
          </a:prstGeom>
        </p:spPr>
        <p:txBody>
          <a:bodyPr/>
          <a:lstStyle/>
          <a:p>
            <a:pPr>
              <a:defRPr sz="5400"/>
            </a:pPr>
            <a:r>
              <a:t>SparseConvNet</a:t>
            </a:r>
          </a:p>
          <a:p>
            <a:pPr>
              <a:defRPr sz="5400"/>
            </a:pPr>
            <a:r>
              <a:t>MinkowskiNet（Mink）</a:t>
            </a:r>
          </a:p>
          <a:p>
            <a:pPr>
              <a:defRPr sz="5400"/>
            </a:pPr>
            <a:r>
              <a:t>SpConv - SparseConvNet  x1.5-1.9</a:t>
            </a:r>
          </a:p>
          <a:p>
            <a:pPr>
              <a:defRPr sz="5400"/>
            </a:pPr>
            <a:r>
              <a:t>Torchsparse - MinkowskiNet（Mink） x1.5</a:t>
            </a:r>
          </a:p>
          <a:p>
            <a:pPr>
              <a:defRPr sz="5400"/>
            </a:pPr>
            <a:r>
              <a:t>Chunk-based Sparse - SparseConvNet  x4</a:t>
            </a:r>
          </a:p>
        </p:txBody>
      </p:sp>
      <p:pic>
        <p:nvPicPr>
          <p:cNvPr id="197" name="141616050240_.pic.jpg" descr="141616050240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916570" y="515747"/>
            <a:ext cx="9779001" cy="510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9" name="561616090833_.pic.jpg" descr="561616090833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556070" y="2232733"/>
            <a:ext cx="18211801" cy="3530601"/>
          </a:xfrm>
          <a:prstGeom prst="rect">
            <a:avLst/>
          </a:prstGeom>
          <a:ln w="12700">
            <a:miter lim="400000"/>
          </a:ln>
        </p:spPr>
      </p:pic>
      <p:sp>
        <p:nvSpPr>
          <p:cNvPr id="200" name="图的应用"/>
          <p:cNvSpPr txBox="1"/>
          <p:nvPr>
            <p:ph type="title"/>
          </p:nvPr>
        </p:nvSpPr>
        <p:spPr>
          <a:xfrm>
            <a:off x="1503639" y="1692349"/>
            <a:ext cx="9779001" cy="1435101"/>
          </a:xfrm>
          <a:prstGeom prst="rect">
            <a:avLst/>
          </a:prstGeom>
        </p:spPr>
        <p:txBody>
          <a:bodyPr/>
          <a:lstStyle>
            <a:lvl1pPr>
              <a:defRPr spc="-128" sz="6400"/>
            </a:lvl1pPr>
          </a:lstStyle>
          <a:p>
            <a:pPr/>
            <a:r>
              <a:t>图的应用</a:t>
            </a:r>
          </a:p>
        </p:txBody>
      </p:sp>
      <p:sp>
        <p:nvSpPr>
          <p:cNvPr id="201" name="1711.09869 Large-scale Point Cloud Semantic Segmentation with Superpoint Graphs"/>
          <p:cNvSpPr txBox="1"/>
          <p:nvPr/>
        </p:nvSpPr>
        <p:spPr>
          <a:xfrm>
            <a:off x="605318" y="12170719"/>
            <a:ext cx="23403460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1711.09869 Large-scale Point Cloud Semantic Segmentation with Superpoint Graphs</a:t>
            </a:r>
          </a:p>
        </p:txBody>
      </p:sp>
      <p:sp>
        <p:nvSpPr>
          <p:cNvPr id="202" name="Superpoint Graph"/>
          <p:cNvSpPr txBox="1"/>
          <p:nvPr/>
        </p:nvSpPr>
        <p:spPr>
          <a:xfrm>
            <a:off x="816504" y="537936"/>
            <a:ext cx="97790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Superpoint Graph</a:t>
            </a:r>
          </a:p>
        </p:txBody>
      </p:sp>
      <p:pic>
        <p:nvPicPr>
          <p:cNvPr id="203" name="WechatIMG66.jpeg" descr="WechatIMG66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02308" y="6343773"/>
            <a:ext cx="14243716" cy="48750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图的应用"/>
          <p:cNvSpPr txBox="1"/>
          <p:nvPr>
            <p:ph type="title"/>
          </p:nvPr>
        </p:nvSpPr>
        <p:spPr>
          <a:xfrm>
            <a:off x="1206500" y="2607946"/>
            <a:ext cx="9779000" cy="1435101"/>
          </a:xfrm>
          <a:prstGeom prst="rect">
            <a:avLst/>
          </a:prstGeom>
        </p:spPr>
        <p:txBody>
          <a:bodyPr/>
          <a:lstStyle>
            <a:lvl1pPr>
              <a:defRPr spc="-128" sz="6400"/>
            </a:lvl1pPr>
          </a:lstStyle>
          <a:p>
            <a:pPr/>
            <a:r>
              <a:t>图的应用</a:t>
            </a:r>
          </a:p>
        </p:txBody>
      </p:sp>
      <p:sp>
        <p:nvSpPr>
          <p:cNvPr id="206" name="GACNet"/>
          <p:cNvSpPr txBox="1"/>
          <p:nvPr/>
        </p:nvSpPr>
        <p:spPr>
          <a:xfrm>
            <a:off x="816504" y="1602103"/>
            <a:ext cx="97790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70" sz="8500"/>
            </a:lvl1pPr>
          </a:lstStyle>
          <a:p>
            <a:pPr/>
            <a:r>
              <a:t>GACNet</a:t>
            </a:r>
          </a:p>
        </p:txBody>
      </p:sp>
      <p:sp>
        <p:nvSpPr>
          <p:cNvPr id="207" name="Wang_Graph_Attention_Convolution_for_Point_Cloud_Semantic_Segmentation_CVPR_2019_paper"/>
          <p:cNvSpPr txBox="1"/>
          <p:nvPr/>
        </p:nvSpPr>
        <p:spPr>
          <a:xfrm>
            <a:off x="349738" y="12669622"/>
            <a:ext cx="20386549" cy="634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Wang_Graph_Attention_Convolution_for_Point_Cloud_Semantic_Segmentation_CVPR_2019_paper</a:t>
            </a:r>
          </a:p>
        </p:txBody>
      </p:sp>
      <p:pic>
        <p:nvPicPr>
          <p:cNvPr id="208" name="WechatIMG68.jpeg" descr="WechatIMG68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627903" y="5163709"/>
            <a:ext cx="15827535" cy="723678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WechatIMG67.jpeg" descr="WechatIMG67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965087" y="750574"/>
            <a:ext cx="10641634" cy="414400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KPConv"/>
          <p:cNvSpPr txBox="1"/>
          <p:nvPr>
            <p:ph type="title"/>
          </p:nvPr>
        </p:nvSpPr>
        <p:spPr>
          <a:xfrm>
            <a:off x="1206500" y="1074605"/>
            <a:ext cx="9779000" cy="1435101"/>
          </a:xfrm>
          <a:prstGeom prst="rect">
            <a:avLst/>
          </a:prstGeom>
        </p:spPr>
        <p:txBody>
          <a:bodyPr/>
          <a:lstStyle/>
          <a:p>
            <a:pPr/>
            <a:r>
              <a:t>KPConv</a:t>
            </a:r>
          </a:p>
        </p:txBody>
      </p:sp>
      <p:sp>
        <p:nvSpPr>
          <p:cNvPr id="212" name="1904.08889 KPConv- Flexible and Deformable Convolution for Point Clouds"/>
          <p:cNvSpPr txBox="1"/>
          <p:nvPr/>
        </p:nvSpPr>
        <p:spPr>
          <a:xfrm>
            <a:off x="727046" y="12132953"/>
            <a:ext cx="20788885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1904.08889 KPConv- Flexible and Deformable Convolution for Point Clouds</a:t>
            </a:r>
          </a:p>
        </p:txBody>
      </p:sp>
      <p:sp>
        <p:nvSpPr>
          <p:cNvPr id="213" name="point convolution"/>
          <p:cNvSpPr txBox="1"/>
          <p:nvPr/>
        </p:nvSpPr>
        <p:spPr>
          <a:xfrm>
            <a:off x="665156" y="2337628"/>
            <a:ext cx="9779001" cy="1435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28" sz="6400"/>
            </a:lvl1pPr>
          </a:lstStyle>
          <a:p>
            <a:pPr/>
            <a:r>
              <a:t>point convolution</a:t>
            </a:r>
          </a:p>
        </p:txBody>
      </p:sp>
      <p:sp>
        <p:nvSpPr>
          <p:cNvPr id="214" name="S3DIS mIoU &gt; 67%"/>
          <p:cNvSpPr txBox="1"/>
          <p:nvPr>
            <p:ph type="body" sz="quarter" idx="1"/>
          </p:nvPr>
        </p:nvSpPr>
        <p:spPr>
          <a:xfrm>
            <a:off x="946503" y="4419856"/>
            <a:ext cx="6959296" cy="6863357"/>
          </a:xfrm>
          <a:prstGeom prst="rect">
            <a:avLst/>
          </a:prstGeom>
        </p:spPr>
        <p:txBody>
          <a:bodyPr/>
          <a:lstStyle/>
          <a:p>
            <a:pPr/>
            <a:r>
              <a:t>S3DIS mIoU &gt; 67%</a:t>
            </a:r>
          </a:p>
        </p:txBody>
      </p:sp>
      <p:pic>
        <p:nvPicPr>
          <p:cNvPr id="215" name="161616050363_.pic_hd.jpg" descr="161616050363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34468" y="1310414"/>
            <a:ext cx="16282769" cy="815923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121616049118_.pic.jpg" descr="121616049118_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5749" y="5870685"/>
            <a:ext cx="8113797" cy="41643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3D实例分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3D实例分割</a:t>
            </a:r>
          </a:p>
        </p:txBody>
      </p:sp>
      <p:pic>
        <p:nvPicPr>
          <p:cNvPr id="219" name="WechatIMG50.jpeg" descr="WechatIMG50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55587" y="3123135"/>
            <a:ext cx="20091401" cy="5562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OccuSeg 和PointGroup"/>
          <p:cNvSpPr txBox="1"/>
          <p:nvPr>
            <p:ph type="title"/>
          </p:nvPr>
        </p:nvSpPr>
        <p:spPr>
          <a:xfrm>
            <a:off x="1206500" y="559506"/>
            <a:ext cx="21971000" cy="1433163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OccuSeg 和PointGroup</a:t>
            </a:r>
          </a:p>
        </p:txBody>
      </p:sp>
      <p:pic>
        <p:nvPicPr>
          <p:cNvPr id="222" name="WechatIMG49.jpeg" descr="WechatIMG49.jpeg"/>
          <p:cNvPicPr>
            <a:picLocks noChangeAspect="1"/>
          </p:cNvPicPr>
          <p:nvPr/>
        </p:nvPicPr>
        <p:blipFill>
          <a:blip r:embed="rId2">
            <a:extLst/>
          </a:blip>
          <a:srcRect l="0" t="0" r="0" b="9152"/>
          <a:stretch>
            <a:fillRect/>
          </a:stretch>
        </p:blipFill>
        <p:spPr>
          <a:xfrm>
            <a:off x="1009387" y="7557280"/>
            <a:ext cx="21047690" cy="546933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3" name="191616054176_.pic_hd.jpg" descr="191616054176_.pic_h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86747" y="1843062"/>
            <a:ext cx="21596875" cy="580071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211616054291_.pic.jpg" descr="211616054291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81312" y="8989194"/>
            <a:ext cx="10580305" cy="15503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6" name="431616072453_.pic.jpg" descr="431616072453_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06524" y="7798335"/>
            <a:ext cx="8379638" cy="725162"/>
          </a:xfrm>
          <a:prstGeom prst="rect">
            <a:avLst/>
          </a:prstGeom>
          <a:ln w="12700">
            <a:miter lim="400000"/>
          </a:ln>
        </p:spPr>
      </p:pic>
      <p:pic>
        <p:nvPicPr>
          <p:cNvPr id="227" name="191616054176_.pic_hd.jpg" descr="191616054176_.pic_hd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10433" y="205828"/>
            <a:ext cx="22885401" cy="614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28" name="WechatIMG47.jpeg" descr="WechatIMG47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534966" y="6421220"/>
            <a:ext cx="8478934" cy="911417"/>
          </a:xfrm>
          <a:prstGeom prst="rect">
            <a:avLst/>
          </a:prstGeom>
          <a:ln w="12700">
            <a:miter lim="400000"/>
          </a:ln>
        </p:spPr>
      </p:pic>
      <p:sp>
        <p:nvSpPr>
          <p:cNvPr id="229" name="2003.06537 OccuSeg- Occupancy-aware 3D Instance Segmentation"/>
          <p:cNvSpPr txBox="1"/>
          <p:nvPr/>
        </p:nvSpPr>
        <p:spPr>
          <a:xfrm>
            <a:off x="804000" y="12396571"/>
            <a:ext cx="18815000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2003.06537 OccuSeg- Occupancy-aware 3D Instance Segmentation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241616054291_.pic.jpg" descr="241616054291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87282" y="9562568"/>
            <a:ext cx="8674079" cy="17300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2" name="231616054291_.pic.jpg" descr="231616054291_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955788" y="7922223"/>
            <a:ext cx="9719638" cy="18351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33" name="221616054291_.pic.jpg" descr="221616054291_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3955788" y="6410043"/>
            <a:ext cx="9719638" cy="12819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4" name="201616054291_.pic.jpg" descr="201616054291_.pic.jpg"/>
          <p:cNvPicPr>
            <a:picLocks noChangeAspect="1"/>
          </p:cNvPicPr>
          <p:nvPr/>
        </p:nvPicPr>
        <p:blipFill>
          <a:blip r:embed="rId5">
            <a:extLst/>
          </a:blip>
          <a:srcRect l="0" t="0" r="0" b="5459"/>
          <a:stretch>
            <a:fillRect/>
          </a:stretch>
        </p:blipFill>
        <p:spPr>
          <a:xfrm>
            <a:off x="1690353" y="7833864"/>
            <a:ext cx="9499541" cy="4661528"/>
          </a:xfrm>
          <a:prstGeom prst="rect">
            <a:avLst/>
          </a:prstGeom>
          <a:ln w="12700">
            <a:miter lim="400000"/>
          </a:ln>
        </p:spPr>
      </p:pic>
      <p:pic>
        <p:nvPicPr>
          <p:cNvPr id="235" name="191616054176_.pic_hd.jpg" descr="191616054176_.pic_hd.jp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94872" y="121389"/>
            <a:ext cx="22885401" cy="6146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6" name="251616054291_.pic.jpg" descr="251616054291_.pic.jp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3849906" y="11411432"/>
            <a:ext cx="9931401" cy="149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37" name="441616072453_.pic.jpg" descr="441616072453_.pic.jp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679493" y="6631926"/>
            <a:ext cx="8128001" cy="838201"/>
          </a:xfrm>
          <a:prstGeom prst="rect">
            <a:avLst/>
          </a:prstGeom>
          <a:ln w="12700">
            <a:miter lim="400000"/>
          </a:ln>
        </p:spPr>
      </p:pic>
      <p:sp>
        <p:nvSpPr>
          <p:cNvPr id="238" name="2003.06537 OccuSeg- Occupancy-aware 3D Instance Segmentation"/>
          <p:cNvSpPr txBox="1"/>
          <p:nvPr/>
        </p:nvSpPr>
        <p:spPr>
          <a:xfrm>
            <a:off x="785428" y="12693711"/>
            <a:ext cx="1881500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2003.06537 OccuSeg- Occupancy-aware 3D Instance Segmentation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WechatIM71.jpeg" descr="WechatIM7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55653" y="856556"/>
            <a:ext cx="12788256" cy="9125040"/>
          </a:xfrm>
          <a:prstGeom prst="rect">
            <a:avLst/>
          </a:prstGeom>
          <a:ln w="12700">
            <a:miter lim="400000"/>
          </a:ln>
        </p:spPr>
      </p:pic>
      <p:pic>
        <p:nvPicPr>
          <p:cNvPr id="241" name="WechatIMG72.jpeg" descr="WechatIMG7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84003" y="1562349"/>
            <a:ext cx="9392230" cy="905976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chuck-based sparse convolution…"/>
          <p:cNvSpPr txBox="1"/>
          <p:nvPr>
            <p:ph type="body" sz="half" idx="1"/>
          </p:nvPr>
        </p:nvSpPr>
        <p:spPr>
          <a:xfrm>
            <a:off x="11884946" y="3550573"/>
            <a:ext cx="10179081" cy="7394845"/>
          </a:xfrm>
          <a:prstGeom prst="rect">
            <a:avLst/>
          </a:prstGeom>
        </p:spPr>
        <p:txBody>
          <a:bodyPr/>
          <a:lstStyle/>
          <a:p>
            <a:pPr/>
            <a:r>
              <a:t>chuck-based sparse convolution</a:t>
            </a:r>
          </a:p>
          <a:p>
            <a:pPr/>
            <a:r>
              <a:t>高效的聚类算法</a:t>
            </a:r>
          </a:p>
        </p:txBody>
      </p:sp>
      <p:pic>
        <p:nvPicPr>
          <p:cNvPr id="244" name="71616037935_.pic_hd.jpg" descr="71616037935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72526" y="1262542"/>
            <a:ext cx="10464801" cy="88138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3D 分割任务"/>
          <p:cNvSpPr txBox="1"/>
          <p:nvPr>
            <p:ph type="title"/>
          </p:nvPr>
        </p:nvSpPr>
        <p:spPr>
          <a:xfrm>
            <a:off x="1206500" y="1079500"/>
            <a:ext cx="21971000" cy="2356583"/>
          </a:xfrm>
          <a:prstGeom prst="rect">
            <a:avLst/>
          </a:prstGeom>
        </p:spPr>
        <p:txBody>
          <a:bodyPr/>
          <a:lstStyle>
            <a:lvl1pPr>
              <a:defRPr spc="-178" sz="8900"/>
            </a:lvl1pPr>
          </a:lstStyle>
          <a:p>
            <a:pPr/>
            <a:r>
              <a:t>3D 分割任务</a:t>
            </a:r>
          </a:p>
        </p:txBody>
      </p:sp>
      <p:sp>
        <p:nvSpPr>
          <p:cNvPr id="155" name="Part-segmentation 部分分割…"/>
          <p:cNvSpPr txBox="1"/>
          <p:nvPr>
            <p:ph type="body" idx="13"/>
          </p:nvPr>
        </p:nvSpPr>
        <p:spPr>
          <a:xfrm>
            <a:off x="1206500" y="3531982"/>
            <a:ext cx="21971000" cy="839503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defTabSz="825500">
              <a:defRPr sz="5500"/>
            </a:pPr>
            <a:r>
              <a:t>Part-segmentation 部分分割</a:t>
            </a:r>
          </a:p>
          <a:p>
            <a:pPr defTabSz="825500">
              <a:defRPr sz="5500"/>
            </a:pPr>
            <a:r>
              <a:t>Semantic Segmentation 语义分割</a:t>
            </a:r>
          </a:p>
          <a:p>
            <a:pPr defTabSz="825500">
              <a:defRPr sz="5500"/>
            </a:pPr>
            <a:r>
              <a:t>Instance Segmentation 实例分割</a:t>
            </a:r>
          </a:p>
        </p:txBody>
      </p:sp>
      <p:pic>
        <p:nvPicPr>
          <p:cNvPr id="156" name="101616046263_.pic.jpg" descr="101616046263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253376" y="7396446"/>
            <a:ext cx="4668475" cy="40386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7" name="111616046263_.pic.jpg" descr="111616046263_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92108" y="7396446"/>
            <a:ext cx="5334001" cy="3754856"/>
          </a:xfrm>
          <a:prstGeom prst="rect">
            <a:avLst/>
          </a:prstGeom>
          <a:ln w="12700">
            <a:miter lim="400000"/>
          </a:ln>
        </p:spPr>
      </p:pic>
      <p:pic>
        <p:nvPicPr>
          <p:cNvPr id="158" name="WechatIMG48.jpeg" descr="WechatIMG48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339844" y="7078263"/>
            <a:ext cx="5334001" cy="40386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3D分割的应用"/>
          <p:cNvSpPr txBox="1"/>
          <p:nvPr>
            <p:ph type="title"/>
          </p:nvPr>
        </p:nvSpPr>
        <p:spPr>
          <a:xfrm>
            <a:off x="1392212" y="1320925"/>
            <a:ext cx="21971001" cy="1433164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3D分割的应用</a:t>
            </a:r>
          </a:p>
        </p:txBody>
      </p:sp>
      <p:sp>
        <p:nvSpPr>
          <p:cNvPr id="247" name="室内场景理解…"/>
          <p:cNvSpPr txBox="1"/>
          <p:nvPr>
            <p:ph type="body" idx="1"/>
          </p:nvPr>
        </p:nvSpPr>
        <p:spPr>
          <a:xfrm>
            <a:off x="2267067" y="3765382"/>
            <a:ext cx="19572234" cy="8256012"/>
          </a:xfrm>
          <a:prstGeom prst="rect">
            <a:avLst/>
          </a:prstGeom>
        </p:spPr>
        <p:txBody>
          <a:bodyPr/>
          <a:lstStyle/>
          <a:p>
            <a:pPr/>
            <a:r>
              <a:t>室内场景理解</a:t>
            </a:r>
          </a:p>
          <a:p>
            <a:pPr/>
            <a:r>
              <a:t>自动驾驶</a:t>
            </a:r>
          </a:p>
          <a:p>
            <a:pPr/>
            <a:r>
              <a:t>医学图像分析</a:t>
            </a:r>
          </a:p>
          <a:p>
            <a:pPr/>
            <a:r>
              <a:t>……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室内场景理解"/>
          <p:cNvSpPr txBox="1"/>
          <p:nvPr>
            <p:ph type="title"/>
          </p:nvPr>
        </p:nvSpPr>
        <p:spPr>
          <a:xfrm>
            <a:off x="1549939" y="1416661"/>
            <a:ext cx="9779001" cy="1575661"/>
          </a:xfrm>
          <a:prstGeom prst="rect">
            <a:avLst/>
          </a:prstGeom>
        </p:spPr>
        <p:txBody>
          <a:bodyPr/>
          <a:lstStyle>
            <a:lvl1pPr defTabSz="2389572">
              <a:defRPr spc="-166" sz="8330"/>
            </a:lvl1pPr>
          </a:lstStyle>
          <a:p>
            <a:pPr/>
            <a:r>
              <a:t>室内场景理解</a:t>
            </a:r>
          </a:p>
        </p:txBody>
      </p:sp>
      <p:sp>
        <p:nvSpPr>
          <p:cNvPr id="250" name="语义地图…"/>
          <p:cNvSpPr txBox="1"/>
          <p:nvPr>
            <p:ph type="body" sz="quarter" idx="1"/>
          </p:nvPr>
        </p:nvSpPr>
        <p:spPr>
          <a:xfrm>
            <a:off x="1617074" y="3765382"/>
            <a:ext cx="7743824" cy="8256012"/>
          </a:xfrm>
          <a:prstGeom prst="rect">
            <a:avLst/>
          </a:prstGeom>
        </p:spPr>
        <p:txBody>
          <a:bodyPr/>
          <a:lstStyle/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语义地图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AR/VR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辅助仿真搭建真实环境</a:t>
            </a:r>
          </a:p>
          <a:p>
            <a:pPr marL="609600" indent="-609600" defTabSz="2438338">
              <a:lnSpc>
                <a:spcPct val="90000"/>
              </a:lnSpc>
              <a:spcBef>
                <a:spcPts val="4500"/>
              </a:spcBef>
              <a:buSzPct val="123000"/>
              <a:buChar char="•"/>
              <a:defRPr b="0" sz="4800"/>
            </a:pPr>
            <a:r>
              <a:t>……</a:t>
            </a:r>
          </a:p>
        </p:txBody>
      </p:sp>
      <p:pic>
        <p:nvPicPr>
          <p:cNvPr id="251" name="701616117951_.pic_hd.jpg" descr="701616117951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8467" y="537509"/>
            <a:ext cx="8777155" cy="4575327"/>
          </a:xfrm>
          <a:prstGeom prst="rect">
            <a:avLst/>
          </a:prstGeom>
          <a:ln w="12700">
            <a:miter lim="400000"/>
          </a:ln>
        </p:spPr>
      </p:pic>
      <p:pic>
        <p:nvPicPr>
          <p:cNvPr id="252" name="711616117951_.pic_hd.jpg" descr="711616117951_.pic_h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996613" y="4616108"/>
            <a:ext cx="9109587" cy="4483784"/>
          </a:xfrm>
          <a:prstGeom prst="rect">
            <a:avLst/>
          </a:prstGeom>
          <a:ln w="12700">
            <a:miter lim="400000"/>
          </a:ln>
        </p:spPr>
      </p:pic>
      <p:pic>
        <p:nvPicPr>
          <p:cNvPr id="253" name="691616117951_.pic.jpg" descr="691616117951_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2458717" y="8305131"/>
            <a:ext cx="9746509" cy="4575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一些值得注意的工作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一些值得注意的工作</a:t>
            </a:r>
          </a:p>
        </p:txBody>
      </p:sp>
      <p:sp>
        <p:nvSpPr>
          <p:cNvPr id="256" name="PVCNN - 分析了现阶段3D点云算法的耗时…"/>
          <p:cNvSpPr txBox="1"/>
          <p:nvPr>
            <p:ph type="body" idx="1"/>
          </p:nvPr>
        </p:nvSpPr>
        <p:spPr>
          <a:xfrm>
            <a:off x="1206500" y="3277453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PVCNN - 分析了现阶段3D点云算法的耗时</a:t>
            </a:r>
          </a:p>
          <a:p>
            <a:pPr/>
            <a:r>
              <a:t>SPVNAS - 3D分割</a:t>
            </a:r>
          </a:p>
          <a:p>
            <a:pPr/>
            <a:r>
              <a:t>Point Transformer - 分割的SOTA</a:t>
            </a:r>
          </a:p>
          <a:p>
            <a:pPr/>
            <a:r>
              <a:t>RandLA-Net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PVCN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PVCNN</a:t>
            </a:r>
          </a:p>
        </p:txBody>
      </p:sp>
      <p:pic>
        <p:nvPicPr>
          <p:cNvPr id="259" name="311616071463_.pic.jpg" descr="311616071463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428889" y="276823"/>
            <a:ext cx="8293709" cy="5091504"/>
          </a:xfrm>
          <a:prstGeom prst="rect">
            <a:avLst/>
          </a:prstGeom>
          <a:ln w="12700">
            <a:miter lim="400000"/>
          </a:ln>
        </p:spPr>
      </p:pic>
      <p:pic>
        <p:nvPicPr>
          <p:cNvPr id="260" name="321616071463_.pic_hd.jpg" descr="321616071463_.pic_h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8141" y="339659"/>
            <a:ext cx="8202852" cy="5194085"/>
          </a:xfrm>
          <a:prstGeom prst="rect">
            <a:avLst/>
          </a:prstGeom>
          <a:ln w="12700">
            <a:miter lim="400000"/>
          </a:ln>
        </p:spPr>
      </p:pic>
      <p:pic>
        <p:nvPicPr>
          <p:cNvPr id="261" name="331616071497_.pic.jpg" descr="331616071497_.pic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896476" y="5941807"/>
            <a:ext cx="18935129" cy="6264887"/>
          </a:xfrm>
          <a:prstGeom prst="rect">
            <a:avLst/>
          </a:prstGeom>
          <a:ln w="12700">
            <a:miter lim="400000"/>
          </a:ln>
        </p:spPr>
      </p:pic>
      <p:sp>
        <p:nvSpPr>
          <p:cNvPr id="262" name="1907.03739 Point-Voxel CNN for Efficient 3D Deep Learning"/>
          <p:cNvSpPr txBox="1"/>
          <p:nvPr/>
        </p:nvSpPr>
        <p:spPr>
          <a:xfrm>
            <a:off x="656036" y="12614757"/>
            <a:ext cx="16454629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1907.03739 Point-Voxel CNN for Efficient 3D Deep Learning</a:t>
            </a:r>
          </a:p>
        </p:txBody>
      </p:sp>
      <p:sp>
        <p:nvSpPr>
          <p:cNvPr id="263" name="性能分析…"/>
          <p:cNvSpPr txBox="1"/>
          <p:nvPr>
            <p:ph type="body" sz="quarter" idx="1"/>
          </p:nvPr>
        </p:nvSpPr>
        <p:spPr>
          <a:xfrm>
            <a:off x="757154" y="4651847"/>
            <a:ext cx="6093559" cy="7449325"/>
          </a:xfrm>
          <a:prstGeom prst="rect">
            <a:avLst/>
          </a:prstGeom>
        </p:spPr>
        <p:txBody>
          <a:bodyPr/>
          <a:lstStyle/>
          <a:p>
            <a:pPr/>
            <a:r>
              <a:t>性能分析</a:t>
            </a:r>
          </a:p>
          <a:p>
            <a:pPr/>
            <a:r>
              <a:t>8x4096 pts，20fps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PVNA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SPVNAS</a:t>
            </a:r>
          </a:p>
        </p:txBody>
      </p:sp>
      <p:sp>
        <p:nvSpPr>
          <p:cNvPr id="266" name="SPVConv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SPVConv</a:t>
            </a:r>
          </a:p>
          <a:p>
            <a:pPr/>
            <a:r>
              <a:t>3D NAS</a:t>
            </a:r>
          </a:p>
          <a:p>
            <a:pPr/>
            <a:r>
              <a:t>速度较快</a:t>
            </a:r>
          </a:p>
        </p:txBody>
      </p:sp>
      <p:sp>
        <p:nvSpPr>
          <p:cNvPr id="267" name="2007.16100 Searching Efficient 3D Architectures with Sparse Point-Voxel Convolution"/>
          <p:cNvSpPr txBox="1"/>
          <p:nvPr/>
        </p:nvSpPr>
        <p:spPr>
          <a:xfrm>
            <a:off x="492709" y="12656568"/>
            <a:ext cx="2339858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2007.16100 Searching Efficient 3D Architectures with Sparse Point-Voxel Convolution</a:t>
            </a:r>
          </a:p>
        </p:txBody>
      </p:sp>
      <p:pic>
        <p:nvPicPr>
          <p:cNvPr id="268" name="WechatIMG63.jpeg" descr="WechatIMG63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944007" y="6511795"/>
            <a:ext cx="16669375" cy="5968526"/>
          </a:xfrm>
          <a:prstGeom prst="rect">
            <a:avLst/>
          </a:prstGeom>
          <a:ln w="12700">
            <a:miter lim="400000"/>
          </a:ln>
        </p:spPr>
      </p:pic>
      <p:pic>
        <p:nvPicPr>
          <p:cNvPr id="269" name="WechatIMG62.jpeg" descr="WechatIMG62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354851" y="1297851"/>
            <a:ext cx="14410154" cy="50376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point transform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point transformer</a:t>
            </a:r>
          </a:p>
        </p:txBody>
      </p:sp>
      <p:sp>
        <p:nvSpPr>
          <p:cNvPr id="272" name="2012.09164 Point Transformer"/>
          <p:cNvSpPr txBox="1"/>
          <p:nvPr/>
        </p:nvSpPr>
        <p:spPr>
          <a:xfrm>
            <a:off x="546433" y="12619426"/>
            <a:ext cx="8335976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2012.09164 Point Transformer</a:t>
            </a:r>
          </a:p>
        </p:txBody>
      </p:sp>
      <p:pic>
        <p:nvPicPr>
          <p:cNvPr id="273" name="WechatIMG61.jpeg" descr="WechatIMG61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201878" y="2981250"/>
            <a:ext cx="14071601" cy="652780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自注意力结构…"/>
          <p:cNvSpPr txBox="1"/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自注意力结构</a:t>
            </a:r>
          </a:p>
          <a:p>
            <a:pPr/>
            <a:r>
              <a:t>U-Net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RandLA-Ne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RandLA-Net</a:t>
            </a:r>
          </a:p>
        </p:txBody>
      </p:sp>
      <p:pic>
        <p:nvPicPr>
          <p:cNvPr id="277" name="WechatIMG55.jpeg" descr="WechatIMG5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44583" y="9035087"/>
            <a:ext cx="8890615" cy="3380463"/>
          </a:xfrm>
          <a:prstGeom prst="rect">
            <a:avLst/>
          </a:prstGeom>
          <a:ln w="12700">
            <a:miter lim="400000"/>
          </a:ln>
        </p:spPr>
      </p:pic>
      <p:pic>
        <p:nvPicPr>
          <p:cNvPr id="278" name="WechatIMG58.jpeg" descr="WechatIMG58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565033" y="2590800"/>
            <a:ext cx="15919255" cy="5757664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局部空间编码…"/>
          <p:cNvSpPr txBox="1"/>
          <p:nvPr>
            <p:ph type="body" sz="half" idx="1"/>
          </p:nvPr>
        </p:nvSpPr>
        <p:spPr>
          <a:xfrm>
            <a:off x="1057930" y="3407452"/>
            <a:ext cx="9508413" cy="8629612"/>
          </a:xfrm>
          <a:prstGeom prst="rect">
            <a:avLst/>
          </a:prstGeom>
        </p:spPr>
        <p:txBody>
          <a:bodyPr/>
          <a:lstStyle/>
          <a:p>
            <a:pPr>
              <a:defRPr sz="3600"/>
            </a:pPr>
          </a:p>
          <a:p>
            <a:pPr>
              <a:defRPr sz="3600"/>
            </a:pPr>
            <a:r>
              <a:t>局部空间编码</a:t>
            </a:r>
          </a:p>
          <a:p>
            <a:pPr>
              <a:defRPr sz="3600"/>
            </a:pPr>
            <a:r>
              <a:t>Attentive pooling</a:t>
            </a:r>
          </a:p>
          <a:p>
            <a:pPr>
              <a:defRPr sz="3600"/>
            </a:pPr>
            <a:r>
              <a:t>扩张残差块</a:t>
            </a:r>
          </a:p>
          <a:p>
            <a:pPr>
              <a:defRPr sz="3600"/>
            </a:pPr>
            <a:r>
              <a:t>U-Net</a:t>
            </a:r>
          </a:p>
        </p:txBody>
      </p:sp>
      <p:sp>
        <p:nvSpPr>
          <p:cNvPr id="280" name="1911.11236 RandLA-Net- Efficient Semantic Segmentation of Large-Scale Point Clouds"/>
          <p:cNvSpPr txBox="1"/>
          <p:nvPr/>
        </p:nvSpPr>
        <p:spPr>
          <a:xfrm>
            <a:off x="332451" y="12489427"/>
            <a:ext cx="23992333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1911.11236 RandLA-Net- Efficient Semantic Segmentation of Large-Scale Point Clouds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RandLA-Net"/>
          <p:cNvSpPr txBox="1"/>
          <p:nvPr>
            <p:ph type="title"/>
          </p:nvPr>
        </p:nvSpPr>
        <p:spPr>
          <a:xfrm>
            <a:off x="1206500" y="410936"/>
            <a:ext cx="21971000" cy="1433164"/>
          </a:xfrm>
          <a:prstGeom prst="rect">
            <a:avLst/>
          </a:prstGeom>
        </p:spPr>
        <p:txBody>
          <a:bodyPr/>
          <a:lstStyle/>
          <a:p>
            <a:pPr/>
            <a:r>
              <a:t>RandLA-Net</a:t>
            </a:r>
          </a:p>
        </p:txBody>
      </p:sp>
      <p:sp>
        <p:nvSpPr>
          <p:cNvPr id="283" name="精度：mIoU = 61.98% on S3DIS Area5…"/>
          <p:cNvSpPr txBox="1"/>
          <p:nvPr>
            <p:ph type="body" sz="half" idx="1"/>
          </p:nvPr>
        </p:nvSpPr>
        <p:spPr>
          <a:xfrm>
            <a:off x="12862545" y="2967090"/>
            <a:ext cx="14846331" cy="8256012"/>
          </a:xfrm>
          <a:prstGeom prst="rect">
            <a:avLst/>
          </a:prstGeom>
        </p:spPr>
        <p:txBody>
          <a:bodyPr/>
          <a:lstStyle/>
          <a:p>
            <a:pPr/>
            <a:r>
              <a:t>精度：mIoU = 61.98% on S3DIS Area5</a:t>
            </a:r>
          </a:p>
          <a:p>
            <a:pPr/>
            <a:r>
              <a:t>速度：40960 pts，4fps</a:t>
            </a:r>
          </a:p>
        </p:txBody>
      </p:sp>
      <p:pic>
        <p:nvPicPr>
          <p:cNvPr id="284" name="WechatIMG59.jpeg" descr="WechatIMG59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2177" y="2056722"/>
            <a:ext cx="10871201" cy="3251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85" name="141615433252_.pic_hd.jpg" descr="141615433252_.pic_h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3435" y="5520546"/>
            <a:ext cx="12848685" cy="81641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一些经验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一些经验</a:t>
            </a:r>
          </a:p>
        </p:txBody>
      </p:sp>
      <p:sp>
        <p:nvSpPr>
          <p:cNvPr id="288" name="从2D分割方法借鉴…"/>
          <p:cNvSpPr txBox="1"/>
          <p:nvPr>
            <p:ph type="body" idx="1"/>
          </p:nvPr>
        </p:nvSpPr>
        <p:spPr>
          <a:xfrm>
            <a:off x="760790" y="2985662"/>
            <a:ext cx="21971001" cy="8256012"/>
          </a:xfrm>
          <a:prstGeom prst="rect">
            <a:avLst/>
          </a:prstGeom>
        </p:spPr>
        <p:txBody>
          <a:bodyPr/>
          <a:lstStyle/>
          <a:p>
            <a:pPr/>
            <a:r>
              <a:t>从2D分割方法借鉴</a:t>
            </a:r>
          </a:p>
          <a:p>
            <a:pPr/>
            <a:r>
              <a:t>各种方法都需要找到精度-复杂度的平衡</a:t>
            </a:r>
          </a:p>
          <a:p>
            <a:pPr/>
            <a:r>
              <a:t>分割与分类模型的关系，u-net</a:t>
            </a:r>
          </a:p>
        </p:txBody>
      </p:sp>
      <p:pic>
        <p:nvPicPr>
          <p:cNvPr id="289" name="301616071000_.pic_hd.jpg" descr="301616071000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54303" y="421698"/>
            <a:ext cx="11627034" cy="6147815"/>
          </a:xfrm>
          <a:prstGeom prst="rect">
            <a:avLst/>
          </a:prstGeom>
          <a:ln w="12700">
            <a:miter lim="400000"/>
          </a:ln>
        </p:spPr>
      </p:pic>
      <p:pic>
        <p:nvPicPr>
          <p:cNvPr id="290" name="WechatIMG60.jpeg" descr="WechatIMG60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04779" y="6787390"/>
            <a:ext cx="18237201" cy="6604001"/>
          </a:xfrm>
          <a:prstGeom prst="rect">
            <a:avLst/>
          </a:prstGeom>
          <a:ln w="12700">
            <a:miter lim="400000"/>
          </a:ln>
        </p:spPr>
      </p:pic>
      <p:sp>
        <p:nvSpPr>
          <p:cNvPr id="291" name="DeepLabV3+"/>
          <p:cNvSpPr txBox="1"/>
          <p:nvPr/>
        </p:nvSpPr>
        <p:spPr>
          <a:xfrm>
            <a:off x="19819870" y="6453784"/>
            <a:ext cx="366461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DeepLabV3+</a:t>
            </a:r>
          </a:p>
        </p:txBody>
      </p:sp>
      <p:sp>
        <p:nvSpPr>
          <p:cNvPr id="292" name="PVCNN"/>
          <p:cNvSpPr txBox="1"/>
          <p:nvPr/>
        </p:nvSpPr>
        <p:spPr>
          <a:xfrm>
            <a:off x="19743272" y="12297712"/>
            <a:ext cx="220218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PVCNN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3D数据集"/>
          <p:cNvSpPr txBox="1"/>
          <p:nvPr>
            <p:ph type="title"/>
          </p:nvPr>
        </p:nvSpPr>
        <p:spPr>
          <a:xfrm>
            <a:off x="1203685" y="272888"/>
            <a:ext cx="9779001" cy="1435101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3D数据集</a:t>
            </a:r>
          </a:p>
        </p:txBody>
      </p:sp>
      <p:pic>
        <p:nvPicPr>
          <p:cNvPr id="161" name="WechatIMG65.jpeg" descr="WechatIMG65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135439" y="1680230"/>
            <a:ext cx="17651844" cy="109220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3D分割相关数据集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3D分割相关数据集</a:t>
            </a:r>
          </a:p>
        </p:txBody>
      </p:sp>
      <p:sp>
        <p:nvSpPr>
          <p:cNvPr id="164" name="ShapeNet - 分类，部分分割…"/>
          <p:cNvSpPr txBox="1"/>
          <p:nvPr>
            <p:ph type="body" sz="half" idx="1"/>
          </p:nvPr>
        </p:nvSpPr>
        <p:spPr>
          <a:xfrm>
            <a:off x="1206500" y="3657430"/>
            <a:ext cx="10484200" cy="8256630"/>
          </a:xfrm>
          <a:prstGeom prst="rect">
            <a:avLst/>
          </a:prstGeom>
        </p:spPr>
        <p:txBody>
          <a:bodyPr/>
          <a:lstStyle/>
          <a:p>
            <a:pPr/>
            <a:r>
              <a:t>ShapeNet - 分类，部分分割</a:t>
            </a:r>
          </a:p>
          <a:p>
            <a:pPr/>
            <a:r>
              <a:t>ScanNet - 室内场景语义分割</a:t>
            </a:r>
          </a:p>
          <a:p>
            <a:pPr/>
            <a:r>
              <a:t>S3DIS - 室内场景语义分割</a:t>
            </a:r>
          </a:p>
          <a:p>
            <a:pPr/>
            <a:r>
              <a:t>Semantic3D - 室外场景语义分割</a:t>
            </a:r>
          </a:p>
          <a:p>
            <a:pPr/>
            <a:r>
              <a:t>Semantic Kitti - 室外场景语义分割</a:t>
            </a:r>
          </a:p>
          <a:p>
            <a:pPr/>
            <a:r>
              <a:t>……</a:t>
            </a:r>
          </a:p>
        </p:txBody>
      </p:sp>
      <p:pic>
        <p:nvPicPr>
          <p:cNvPr id="165" name="281616070812_.pic.jpg" descr="281616070812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248439" y="6796273"/>
            <a:ext cx="8407401" cy="65532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6" name="WechatIMG51.jpeg" descr="WechatIMG51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812631" y="3270640"/>
            <a:ext cx="5293031" cy="520481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7" name="WechatIMG52.jpeg" descr="WechatIMG52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97568" y="473075"/>
            <a:ext cx="4609283" cy="44412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3D语义分割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3D语义分割</a:t>
            </a:r>
          </a:p>
        </p:txBody>
      </p:sp>
      <p:pic>
        <p:nvPicPr>
          <p:cNvPr id="170" name="31616003013_.pic_hd.jpg" descr="31616003013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97893" y="3098393"/>
            <a:ext cx="22882804" cy="5540048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1912.12033 Deep Learning for 3D Point Clouds- A Survey"/>
          <p:cNvSpPr txBox="1"/>
          <p:nvPr/>
        </p:nvSpPr>
        <p:spPr>
          <a:xfrm>
            <a:off x="164424" y="12611084"/>
            <a:ext cx="15855392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1912.12033 Deep Learning for 3D Point Clouds- A Survey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WechatIMG64.jpeg" descr="WechatIMG64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731759" y="812800"/>
            <a:ext cx="16586201" cy="120904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ointNet系列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PointNet系列</a:t>
            </a:r>
          </a:p>
        </p:txBody>
      </p:sp>
      <p:sp>
        <p:nvSpPr>
          <p:cNvPr id="176" name="pointnet…"/>
          <p:cNvSpPr txBox="1"/>
          <p:nvPr>
            <p:ph type="body" idx="1"/>
          </p:nvPr>
        </p:nvSpPr>
        <p:spPr>
          <a:xfrm>
            <a:off x="1206500" y="3621876"/>
            <a:ext cx="21971000" cy="8256012"/>
          </a:xfrm>
          <a:prstGeom prst="rect">
            <a:avLst/>
          </a:prstGeom>
        </p:spPr>
        <p:txBody>
          <a:bodyPr/>
          <a:lstStyle/>
          <a:p>
            <a:pPr/>
            <a:r>
              <a:t>pointnet</a:t>
            </a:r>
          </a:p>
          <a:p>
            <a:pPr/>
            <a:r>
              <a:t>pointnet++</a:t>
            </a:r>
          </a:p>
        </p:txBody>
      </p:sp>
      <p:pic>
        <p:nvPicPr>
          <p:cNvPr id="177" name="11616000808_.pic_hd.jpg" descr="11616000808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85932" y="893501"/>
            <a:ext cx="15957649" cy="586562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21616002290_.pic_hd.jpg" descr="21616002290_.pic_h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3621" y="6539651"/>
            <a:ext cx="16909057" cy="7024046"/>
          </a:xfrm>
          <a:prstGeom prst="rect">
            <a:avLst/>
          </a:prstGeom>
          <a:ln w="12700">
            <a:miter lim="400000"/>
          </a:ln>
        </p:spPr>
      </p:pic>
      <p:sp>
        <p:nvSpPr>
          <p:cNvPr id="179" name="1612.00593 PointNet"/>
          <p:cNvSpPr txBox="1"/>
          <p:nvPr/>
        </p:nvSpPr>
        <p:spPr>
          <a:xfrm>
            <a:off x="1031369" y="10314061"/>
            <a:ext cx="5874411" cy="8084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1612.00593 PointNet</a:t>
            </a:r>
          </a:p>
        </p:txBody>
      </p:sp>
      <p:sp>
        <p:nvSpPr>
          <p:cNvPr id="180" name="1706.02413 PointNet++"/>
          <p:cNvSpPr txBox="1"/>
          <p:nvPr/>
        </p:nvSpPr>
        <p:spPr>
          <a:xfrm>
            <a:off x="1052606" y="11332479"/>
            <a:ext cx="6605931" cy="8084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1706.02413 PointNet++</a:t>
            </a:r>
          </a:p>
        </p:txBody>
      </p:sp>
      <p:sp>
        <p:nvSpPr>
          <p:cNvPr id="181" name="multi-layer perceptron"/>
          <p:cNvSpPr txBox="1"/>
          <p:nvPr/>
        </p:nvSpPr>
        <p:spPr>
          <a:xfrm>
            <a:off x="258902" y="2105993"/>
            <a:ext cx="8193339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defTabSz="1779987">
              <a:lnSpc>
                <a:spcPct val="80000"/>
              </a:lnSpc>
              <a:spcBef>
                <a:spcPts val="0"/>
              </a:spcBef>
              <a:defRPr b="1" spc="-124" sz="6205"/>
            </a:lvl1pPr>
          </a:lstStyle>
          <a:p>
            <a:pPr/>
            <a:r>
              <a:t>multi-layer perceptron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VoxNet"/>
          <p:cNvSpPr txBox="1"/>
          <p:nvPr>
            <p:ph type="body" sz="quarter" idx="1"/>
          </p:nvPr>
        </p:nvSpPr>
        <p:spPr>
          <a:xfrm>
            <a:off x="1508640" y="3658518"/>
            <a:ext cx="10117218" cy="1714499"/>
          </a:xfrm>
          <a:prstGeom prst="rect">
            <a:avLst/>
          </a:prstGeom>
        </p:spPr>
        <p:txBody>
          <a:bodyPr/>
          <a:lstStyle/>
          <a:p>
            <a:pPr/>
            <a:r>
              <a:t>VoxNet</a:t>
            </a:r>
          </a:p>
        </p:txBody>
      </p:sp>
      <p:sp>
        <p:nvSpPr>
          <p:cNvPr id="184" name="3D卷积"/>
          <p:cNvSpPr txBox="1"/>
          <p:nvPr>
            <p:ph type="title"/>
          </p:nvPr>
        </p:nvSpPr>
        <p:spPr>
          <a:xfrm>
            <a:off x="1410783" y="559506"/>
            <a:ext cx="9779001" cy="1435101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3D卷积</a:t>
            </a:r>
          </a:p>
        </p:txBody>
      </p:sp>
      <p:pic>
        <p:nvPicPr>
          <p:cNvPr id="185" name="91616044477_.pic_hd.jpg" descr="91616044477_.pic_hd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69436" y="5293437"/>
            <a:ext cx="13359700" cy="4986247"/>
          </a:xfrm>
          <a:prstGeom prst="rect">
            <a:avLst/>
          </a:prstGeom>
          <a:ln w="12700">
            <a:miter lim="400000"/>
          </a:ln>
        </p:spPr>
      </p:pic>
      <p:pic>
        <p:nvPicPr>
          <p:cNvPr id="186" name="321616071463_.pic_hd.jpg" descr="321616071463_.pic_hd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554867" y="5189518"/>
            <a:ext cx="8202852" cy="5194085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voxel-based"/>
          <p:cNvSpPr txBox="1"/>
          <p:nvPr/>
        </p:nvSpPr>
        <p:spPr>
          <a:xfrm>
            <a:off x="760325" y="1808854"/>
            <a:ext cx="8193338" cy="14331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lnSpc>
                <a:spcPct val="80000"/>
              </a:lnSpc>
              <a:spcBef>
                <a:spcPts val="0"/>
              </a:spcBef>
              <a:defRPr b="1" spc="-128" sz="6400"/>
            </a:lvl1pPr>
          </a:lstStyle>
          <a:p>
            <a:pPr/>
            <a:r>
              <a:t>voxel-based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3D卷积时保持3D几何结构的稀疏性"/>
          <p:cNvSpPr txBox="1"/>
          <p:nvPr>
            <p:ph type="title"/>
          </p:nvPr>
        </p:nvSpPr>
        <p:spPr>
          <a:xfrm>
            <a:off x="1206500" y="1077359"/>
            <a:ext cx="21971000" cy="1433164"/>
          </a:xfrm>
          <a:prstGeom prst="rect">
            <a:avLst/>
          </a:prstGeom>
        </p:spPr>
        <p:txBody>
          <a:bodyPr/>
          <a:lstStyle>
            <a:lvl1pPr defTabSz="2145738">
              <a:defRPr spc="-149" sz="7480"/>
            </a:lvl1pPr>
          </a:lstStyle>
          <a:p>
            <a:pPr/>
            <a:r>
              <a:t>3D卷积时保持3D几何结构的稀疏性</a:t>
            </a:r>
          </a:p>
        </p:txBody>
      </p:sp>
      <p:sp>
        <p:nvSpPr>
          <p:cNvPr id="190" name="sparse convolution…"/>
          <p:cNvSpPr txBox="1"/>
          <p:nvPr>
            <p:ph type="body" idx="1"/>
          </p:nvPr>
        </p:nvSpPr>
        <p:spPr>
          <a:xfrm>
            <a:off x="1206500" y="5901156"/>
            <a:ext cx="21971000" cy="6863357"/>
          </a:xfrm>
          <a:prstGeom prst="rect">
            <a:avLst/>
          </a:prstGeom>
        </p:spPr>
        <p:txBody>
          <a:bodyPr/>
          <a:lstStyle/>
          <a:p>
            <a:pPr/>
            <a:r>
              <a:t>sparse convolution</a:t>
            </a:r>
          </a:p>
          <a:p>
            <a:pPr/>
            <a:r>
              <a:t>submanifold sparse convolution</a:t>
            </a:r>
          </a:p>
          <a:p>
            <a:pPr/>
            <a:r>
              <a:t>scannet mIoU &gt; 72%</a:t>
            </a:r>
          </a:p>
          <a:p>
            <a:pPr/>
            <a:r>
              <a:t>1 scene（100000 pts），4fps</a:t>
            </a:r>
          </a:p>
        </p:txBody>
      </p:sp>
      <p:pic>
        <p:nvPicPr>
          <p:cNvPr id="191" name="131616050223_.pic.jpg" descr="131616050223_.pic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87465" y="2526440"/>
            <a:ext cx="21259801" cy="30988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151616050291_.pic.jpg" descr="151616050291_.pic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291731" y="5842955"/>
            <a:ext cx="11303001" cy="6045201"/>
          </a:xfrm>
          <a:prstGeom prst="rect">
            <a:avLst/>
          </a:prstGeom>
          <a:ln w="12700">
            <a:miter lim="400000"/>
          </a:ln>
        </p:spPr>
      </p:pic>
      <p:sp>
        <p:nvSpPr>
          <p:cNvPr id="193" name="1711.10275 3D Semantic Segmentation with Submanifold Sparse Convolutional Networks"/>
          <p:cNvSpPr txBox="1"/>
          <p:nvPr/>
        </p:nvSpPr>
        <p:spPr>
          <a:xfrm>
            <a:off x="671960" y="12520433"/>
            <a:ext cx="18508372" cy="634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pPr/>
            <a:r>
              <a:t>1711.10275 3D Semantic Segmentation with Submanifold Sparse Convolutional Networks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21_BasicWhite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1_Basic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0000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